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9" r:id="rId3"/>
    <p:sldId id="279" r:id="rId4"/>
    <p:sldId id="266" r:id="rId5"/>
    <p:sldId id="270" r:id="rId6"/>
    <p:sldId id="264" r:id="rId7"/>
    <p:sldId id="265" r:id="rId8"/>
    <p:sldId id="271" r:id="rId9"/>
    <p:sldId id="274" r:id="rId10"/>
    <p:sldId id="262" r:id="rId11"/>
    <p:sldId id="284" r:id="rId12"/>
    <p:sldId id="261" r:id="rId13"/>
    <p:sldId id="273" r:id="rId14"/>
    <p:sldId id="272" r:id="rId15"/>
    <p:sldId id="277" r:id="rId16"/>
    <p:sldId id="257" r:id="rId17"/>
    <p:sldId id="283" r:id="rId18"/>
    <p:sldId id="258" r:id="rId19"/>
    <p:sldId id="280" r:id="rId20"/>
    <p:sldId id="267" r:id="rId21"/>
    <p:sldId id="260" r:id="rId22"/>
    <p:sldId id="259" r:id="rId23"/>
    <p:sldId id="275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1/30/13 DRAFT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4C013-D75C-45A8-99E5-514923FB69D0}" type="datetimeFigureOut">
              <a:rPr lang="en-US" smtClean="0"/>
              <a:t>2/6/13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F93C-7195-4830-B6BF-7E9EFEE64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6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1/30/13 DRAFT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797A35-A5FA-427F-B0AE-52BA91AA5BF2}" type="datetimeFigureOut">
              <a:rPr lang="en-US" smtClean="0"/>
              <a:t>2/6/13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726A4-2563-4ED8-9700-2EF0FE0929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400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26A4-2563-4ED8-9700-2EF0FE0929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4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26A4-2563-4ED8-9700-2EF0FE0929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3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26A4-2563-4ED8-9700-2EF0FE0929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1/30/2013 DRAFT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5210-46A4-4B2E-B6D6-408FA1217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7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1/30/2013 DRAFT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5210-46A4-4B2E-B6D6-408FA1217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8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1/30/2013 DRAFT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5210-46A4-4B2E-B6D6-408FA1217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0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1/30/2013 DRAFT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5210-46A4-4B2E-B6D6-408FA1217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4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1/30/2013 DRAFT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5210-46A4-4B2E-B6D6-408FA1217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1/30/2013 DRAFT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5210-46A4-4B2E-B6D6-408FA1217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6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1/30/2013 DRAFT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5210-46A4-4B2E-B6D6-408FA1217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4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1/30/2013 DRAFT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5210-46A4-4B2E-B6D6-408FA1217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3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1/30/2013 DRAFT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5210-46A4-4B2E-B6D6-408FA1217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3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1/30/2013 DRAFT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5210-46A4-4B2E-B6D6-408FA1217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8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1/30/2013 DRAFT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5210-46A4-4B2E-B6D6-408FA1217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1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1/30/2013 DRAFT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C5210-46A4-4B2E-B6D6-408FA1217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2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gle.com/author/jeff-parker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oughtmonitor.unl.edu/DM_southeast.htm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roughtmonitor.unl.edu/monitor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gclassroom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ymonline.com/index.php?term=politic&amp;allowed_in_frame=0" TargetMode="External"/><Relationship Id="rId4" Type="http://schemas.openxmlformats.org/officeDocument/2006/relationships/hyperlink" Target="http://www.etymonline.com/index.php?term=-ics&amp;allowed_in_frame=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tymonline.com/index.php?term=politics&amp;allowed_in_frame=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chattahoochee.org/tri-state-issues.ph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/>
          <a:lstStyle/>
          <a:p>
            <a:r>
              <a:rPr lang="en-US" dirty="0" smtClean="0"/>
              <a:t>A Perspective on</a:t>
            </a:r>
            <a:br>
              <a:rPr lang="en-US" dirty="0" smtClean="0"/>
            </a:br>
            <a:r>
              <a:rPr lang="en-US" dirty="0" smtClean="0"/>
              <a:t>The Politics of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Chuck Huling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Strategic Energy Institute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Georgia 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864415"/>
            <a:ext cx="3349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February 6, 2013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570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1148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timing!</a:t>
            </a:r>
            <a:endParaRPr lang="en-US" dirty="0"/>
          </a:p>
        </p:txBody>
      </p:sp>
      <p:pic>
        <p:nvPicPr>
          <p:cNvPr id="6146" name="Picture 2" descr="http://m.static.newsvine.com/servista/imagesizer?file=robtornoeC54E4D66-0DDB-BD14-37BA-3A2A6C8332C4.jpg&amp;width=6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810000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0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52184"/>
              </p:ext>
            </p:extLst>
          </p:nvPr>
        </p:nvGraphicFramePr>
        <p:xfrm>
          <a:off x="1600200" y="6858000"/>
          <a:ext cx="8229600" cy="914399"/>
        </p:xfrm>
        <a:graphic>
          <a:graphicData uri="http://schemas.openxmlformats.org/drawingml/2006/table">
            <a:tbl>
              <a:tblPr/>
              <a:tblGrid>
                <a:gridCol w="2057400"/>
                <a:gridCol w="3785616"/>
                <a:gridCol w="2386584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Arial"/>
                        </a:rPr>
                        <a:t>Return to </a:t>
                      </a:r>
                      <a:r>
                        <a:rPr lang="en-US" b="1" dirty="0">
                          <a:effectLst/>
                          <a:latin typeface="Arial"/>
                          <a:hlinkClick r:id="rId2" action="ppaction://hlinkfile"/>
                        </a:rPr>
                        <a:t>U.S. Drought Monitor</a:t>
                      </a:r>
                      <a:r>
                        <a:rPr lang="en-US" b="1" dirty="0">
                          <a:effectLst/>
                          <a:latin typeface="Arial"/>
                        </a:rPr>
                        <a:t>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Arial"/>
                        </a:rPr>
                        <a:t>Return to </a:t>
                      </a:r>
                      <a:r>
                        <a:rPr lang="en-US" b="1" dirty="0">
                          <a:effectLst/>
                          <a:latin typeface="Arial"/>
                          <a:hlinkClick r:id="rId3" action="ppaction://hlinkfile"/>
                        </a:rPr>
                        <a:t>Region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32996"/>
              </p:ext>
            </p:extLst>
          </p:nvPr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://droughtmonitor.unl.edu/pics/ga_d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38175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4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94" y="838200"/>
            <a:ext cx="3898106" cy="465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228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Regional Basin Boundaries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486400"/>
            <a:ext cx="7315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“All politics is local.”</a:t>
            </a:r>
          </a:p>
          <a:p>
            <a:r>
              <a:rPr lang="en-US" sz="1600" dirty="0"/>
              <a:t>Thomas Phillip "Tip" O'Neill, Jr. (December 9, 1912 – January 5, 1994</a:t>
            </a:r>
            <a:r>
              <a:rPr lang="en-US" sz="1600" dirty="0" smtClean="0"/>
              <a:t>), former Speaker of the U.S. House of Representatives.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160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Use</a:t>
            </a:r>
          </a:p>
        </p:txBody>
      </p:sp>
      <p:pic>
        <p:nvPicPr>
          <p:cNvPr id="5122" name="Picture 2" descr="http://www.wet-intl.com/water_u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54" y="1295400"/>
            <a:ext cx="3852346" cy="455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13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the Dynamics</a:t>
            </a:r>
            <a:br>
              <a:rPr lang="en-US" dirty="0"/>
            </a:br>
            <a:r>
              <a:rPr lang="en-US" dirty="0"/>
              <a:t>Agriculture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“Agriculture </a:t>
            </a:r>
            <a:r>
              <a:rPr lang="en-US" sz="6400" dirty="0"/>
              <a:t>is the most dominant sector generating largest portion of Georgia </a:t>
            </a:r>
            <a:r>
              <a:rPr lang="en-US" sz="6400" dirty="0" smtClean="0"/>
              <a:t>income </a:t>
            </a:r>
            <a:r>
              <a:rPr lang="en-US" sz="6400" dirty="0"/>
              <a:t>ahead of financial sector, real estate sector and retail sector</a:t>
            </a:r>
            <a:r>
              <a:rPr lang="en-US" sz="6400" dirty="0" smtClean="0"/>
              <a:t>.” </a:t>
            </a:r>
            <a:r>
              <a:rPr lang="en-US" sz="6400" baseline="30000" dirty="0" smtClean="0"/>
              <a:t>1</a:t>
            </a:r>
            <a:endParaRPr lang="en-US" sz="6400" baseline="30000" dirty="0"/>
          </a:p>
          <a:p>
            <a:endParaRPr lang="en-US" sz="6400" dirty="0" smtClean="0"/>
          </a:p>
          <a:p>
            <a:r>
              <a:rPr lang="en-US" sz="6400" dirty="0" smtClean="0"/>
              <a:t>General </a:t>
            </a:r>
            <a:r>
              <a:rPr lang="en-US" sz="6400" baseline="30000" dirty="0" smtClean="0"/>
              <a:t>2</a:t>
            </a:r>
            <a:endParaRPr lang="en-US" sz="6400" baseline="30000" dirty="0"/>
          </a:p>
          <a:p>
            <a:pPr lvl="1"/>
            <a:r>
              <a:rPr lang="en-US" sz="6400" dirty="0" smtClean="0"/>
              <a:t>Georgia </a:t>
            </a:r>
            <a:r>
              <a:rPr lang="en-US" sz="6400" dirty="0"/>
              <a:t>produces almost half of the peanuts produced in the U.S. each </a:t>
            </a:r>
            <a:r>
              <a:rPr lang="en-US" sz="6400" dirty="0" smtClean="0"/>
              <a:t>year, value more </a:t>
            </a:r>
            <a:r>
              <a:rPr lang="en-US" sz="6400" dirty="0"/>
              <a:t>than $401 million in </a:t>
            </a:r>
            <a:r>
              <a:rPr lang="en-US" sz="6400" dirty="0" smtClean="0"/>
              <a:t>2009.</a:t>
            </a:r>
            <a:endParaRPr lang="en-US" sz="6400" dirty="0"/>
          </a:p>
          <a:p>
            <a:pPr lvl="1"/>
            <a:r>
              <a:rPr lang="en-US" sz="6400" dirty="0" smtClean="0"/>
              <a:t>Georgia </a:t>
            </a:r>
            <a:r>
              <a:rPr lang="en-US" sz="6400" dirty="0"/>
              <a:t>leads the nation in broilers and value of egg production. </a:t>
            </a:r>
            <a:r>
              <a:rPr lang="en-US" sz="6400" dirty="0" smtClean="0"/>
              <a:t> In </a:t>
            </a:r>
            <a:r>
              <a:rPr lang="en-US" sz="6400" dirty="0"/>
              <a:t>2009, broilers </a:t>
            </a:r>
            <a:r>
              <a:rPr lang="en-US" sz="6400" dirty="0" smtClean="0"/>
              <a:t>valued at $4 </a:t>
            </a:r>
            <a:r>
              <a:rPr lang="en-US" sz="6400" dirty="0"/>
              <a:t>billion dollars and eggs at more than $570 million </a:t>
            </a:r>
            <a:r>
              <a:rPr lang="en-US" sz="6400" dirty="0" smtClean="0"/>
              <a:t>.</a:t>
            </a:r>
            <a:endParaRPr lang="en-US" sz="6400" dirty="0"/>
          </a:p>
          <a:p>
            <a:pPr lvl="1"/>
            <a:r>
              <a:rPr lang="en-US" sz="6400" dirty="0" smtClean="0"/>
              <a:t>One </a:t>
            </a:r>
            <a:r>
              <a:rPr lang="en-US" sz="6400" dirty="0"/>
              <a:t>of out of seven Georgians works in agriculture, forestry or a related sector.</a:t>
            </a:r>
          </a:p>
          <a:p>
            <a:pPr lvl="1"/>
            <a:r>
              <a:rPr lang="en-US" sz="6400" dirty="0" smtClean="0"/>
              <a:t>Agriculture </a:t>
            </a:r>
            <a:r>
              <a:rPr lang="en-US" sz="6400" dirty="0"/>
              <a:t>contributes more than $67 billion, or about 12%, annually to Georgia’s $787 </a:t>
            </a:r>
            <a:r>
              <a:rPr lang="en-US" sz="6400" dirty="0" smtClean="0"/>
              <a:t>billion dollar </a:t>
            </a:r>
            <a:r>
              <a:rPr lang="en-US" sz="6400" dirty="0"/>
              <a:t>economic output.</a:t>
            </a:r>
          </a:p>
          <a:p>
            <a:pPr lvl="1"/>
            <a:r>
              <a:rPr lang="en-US" sz="6400" dirty="0" smtClean="0"/>
              <a:t>More </a:t>
            </a:r>
            <a:r>
              <a:rPr lang="en-US" sz="6400" dirty="0"/>
              <a:t>than 65% of Georgia is in forestland</a:t>
            </a:r>
            <a:r>
              <a:rPr lang="en-US" sz="6400" dirty="0" smtClean="0"/>
              <a:t>.  </a:t>
            </a:r>
            <a:r>
              <a:rPr lang="en-US" sz="6400" dirty="0"/>
              <a:t>Forestry is a $16.7 billion per year industry in Georgia.</a:t>
            </a:r>
          </a:p>
          <a:p>
            <a:pPr lvl="1"/>
            <a:r>
              <a:rPr lang="en-US" sz="6400" dirty="0" smtClean="0"/>
              <a:t>Georgia </a:t>
            </a:r>
            <a:r>
              <a:rPr lang="en-US" sz="6400" dirty="0"/>
              <a:t>ranks first in the U.S. in the production of peanuts, pecans, rye, eggs and broilers</a:t>
            </a:r>
            <a:r>
              <a:rPr lang="en-US" sz="6400" dirty="0" smtClean="0"/>
              <a:t>.</a:t>
            </a:r>
          </a:p>
          <a:p>
            <a:pPr lvl="1"/>
            <a:endParaRPr lang="en-US" sz="6400" dirty="0"/>
          </a:p>
          <a:p>
            <a:r>
              <a:rPr lang="en-US" sz="6400" dirty="0" smtClean="0"/>
              <a:t>Food </a:t>
            </a:r>
            <a:r>
              <a:rPr lang="en-US" sz="6400" dirty="0"/>
              <a:t>Industry in </a:t>
            </a:r>
            <a:r>
              <a:rPr lang="en-US" sz="6400" dirty="0" smtClean="0"/>
              <a:t>Georgia </a:t>
            </a:r>
            <a:r>
              <a:rPr lang="en-US" sz="6400" baseline="30000" dirty="0" smtClean="0"/>
              <a:t>3</a:t>
            </a:r>
            <a:endParaRPr lang="en-US" sz="6400" baseline="30000" dirty="0"/>
          </a:p>
          <a:p>
            <a:pPr lvl="1"/>
            <a:r>
              <a:rPr lang="en-US" sz="6400" dirty="0" smtClean="0"/>
              <a:t>Employs </a:t>
            </a:r>
            <a:r>
              <a:rPr lang="en-US" sz="6400" dirty="0"/>
              <a:t>more than 58,700 individuals; </a:t>
            </a:r>
          </a:p>
          <a:p>
            <a:pPr lvl="1"/>
            <a:r>
              <a:rPr lang="en-US" sz="6800" dirty="0" smtClean="0"/>
              <a:t>Has </a:t>
            </a:r>
            <a:r>
              <a:rPr lang="en-US" sz="6800" dirty="0"/>
              <a:t>more than 875 small, medium, and large companies located across the state;</a:t>
            </a:r>
          </a:p>
          <a:p>
            <a:pPr lvl="1"/>
            <a:r>
              <a:rPr lang="en-US" sz="6800" dirty="0" smtClean="0"/>
              <a:t>Has </a:t>
            </a:r>
            <a:r>
              <a:rPr lang="en-US" sz="6800" dirty="0"/>
              <a:t>a total value of shipments in excess of $16.2 billion annually.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000" baseline="30000" dirty="0" smtClean="0"/>
              <a:t>1</a:t>
            </a:r>
            <a:r>
              <a:rPr lang="en-US" sz="4000" dirty="0" smtClean="0"/>
              <a:t> </a:t>
            </a:r>
            <a:r>
              <a:rPr lang="en-US" sz="4000" dirty="0"/>
              <a:t>economy watch.com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baseline="30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www.agclassroom.org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baseline="30000" dirty="0"/>
              <a:t>3</a:t>
            </a:r>
            <a:r>
              <a:rPr lang="en-US" sz="4000" dirty="0"/>
              <a:t> http://foodpac.gatech.edu/foodind.html</a:t>
            </a:r>
          </a:p>
        </p:txBody>
      </p:sp>
    </p:spTree>
    <p:extLst>
      <p:ext uri="{BB962C8B-B14F-4D97-AF65-F5344CB8AC3E}">
        <p14:creationId xmlns:p14="http://schemas.microsoft.com/office/powerpoint/2010/main" val="112702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52" y="990601"/>
            <a:ext cx="7397648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the Dynamics</a:t>
            </a:r>
            <a:br>
              <a:rPr lang="en-US" dirty="0"/>
            </a:br>
            <a:r>
              <a:rPr lang="en-US" dirty="0" smtClean="0"/>
              <a:t>Electric Utility </a:t>
            </a:r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1419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Hydroelectric </a:t>
            </a:r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4098" name="Picture 2" descr="http://upload.wikimedia.org/wikipedia/commons/7/7a/USACE_Buford_Dam_Geor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58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6172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Buford Dam, U.S. Army Corps of Engineers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3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075419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73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ower-technology.com/projects/san_joaquin/images/combine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78923"/>
            <a:ext cx="6324600" cy="48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hlinkClick r:id="rId2" action="ppaction://hlinkfile"/>
              </a:rPr>
              <a:t>politics (n.)</a:t>
            </a:r>
            <a:r>
              <a:rPr lang="en-US" dirty="0"/>
              <a:t> 1520s, "science of government," from </a:t>
            </a:r>
            <a:r>
              <a:rPr lang="en-US" dirty="0">
                <a:hlinkClick r:id="rId3" action="ppaction://hlinkfile"/>
              </a:rPr>
              <a:t>politic</a:t>
            </a:r>
            <a:r>
              <a:rPr lang="en-US" dirty="0"/>
              <a:t> (adj.), modeled on Aristotle's ta politika "affairs of state," the name of his book on governing and governments, which was in English mid-15c. as "Polettiques." Also see </a:t>
            </a:r>
            <a:r>
              <a:rPr lang="en-US" dirty="0">
                <a:hlinkClick r:id="rId4" action="ppaction://hlinkfile"/>
              </a:rPr>
              <a:t>-</a:t>
            </a:r>
            <a:r>
              <a:rPr lang="en-US" dirty="0" smtClean="0">
                <a:hlinkClick r:id="rId4" action="ppaction://hlinkfile"/>
              </a:rPr>
              <a:t>ics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Politicks </a:t>
            </a:r>
            <a:r>
              <a:rPr lang="en-US" b="1" dirty="0">
                <a:solidFill>
                  <a:srgbClr val="FF0000"/>
                </a:solidFill>
              </a:rPr>
              <a:t>is the science of good sense, applied to public affairs, and, as those are forever changing, what is wisdom </a:t>
            </a:r>
            <a:r>
              <a:rPr lang="en-US" b="1" dirty="0" smtClean="0">
                <a:solidFill>
                  <a:srgbClr val="FF0000"/>
                </a:solidFill>
              </a:rPr>
              <a:t>today </a:t>
            </a:r>
            <a:r>
              <a:rPr lang="en-US" b="1" dirty="0">
                <a:solidFill>
                  <a:srgbClr val="FF0000"/>
                </a:solidFill>
              </a:rPr>
              <a:t>would be folly and perhaps, ruin </a:t>
            </a:r>
            <a:r>
              <a:rPr lang="en-US" b="1" dirty="0" smtClean="0">
                <a:solidFill>
                  <a:srgbClr val="FF0000"/>
                </a:solidFill>
              </a:rPr>
              <a:t>tomorrow</a:t>
            </a:r>
            <a:r>
              <a:rPr lang="en-US" b="1" dirty="0">
                <a:solidFill>
                  <a:srgbClr val="FF0000"/>
                </a:solidFill>
              </a:rPr>
              <a:t>. Politicks is not a science so properly as a business. It cannot have fixed principles, from which a wise man would never swerve, unless the inconstancy of men's view of interest and the capriciousness of the tempers could be fixed. </a:t>
            </a:r>
            <a:r>
              <a:rPr lang="en-US" dirty="0"/>
              <a:t>[Fisher Ames (1758-1808)] [</a:t>
            </a:r>
            <a:r>
              <a:rPr lang="en-US" i="1" dirty="0"/>
              <a:t>emphasis added</a:t>
            </a:r>
            <a:r>
              <a:rPr lang="en-US" dirty="0" smtClean="0"/>
              <a:t>]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Meaning </a:t>
            </a:r>
            <a:r>
              <a:rPr lang="en-US" dirty="0"/>
              <a:t>"a person's political allegiances or opinions" is from 1769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943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From </a:t>
            </a:r>
            <a:r>
              <a:rPr lang="en-US" i="1" dirty="0"/>
              <a:t>“etymonline.com,” Online Etymology  Dictionary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9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4735357"/>
            <a:ext cx="15697200" cy="1212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4038600"/>
            <a:ext cx="136398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152400"/>
            <a:ext cx="4876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91600" y="791308"/>
            <a:ext cx="50292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77200" y="15240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9266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Power Plant Water Use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115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0018" y="685800"/>
            <a:ext cx="8216781" cy="73183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Water Risk Areas for Electric Power </a:t>
            </a:r>
            <a:r>
              <a:rPr lang="en-US" sz="3600" dirty="0" smtClean="0"/>
              <a:t>Generators </a:t>
            </a:r>
            <a:r>
              <a:rPr lang="en-US" sz="3600" baseline="30000" dirty="0" smtClean="0"/>
              <a:t>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Physical</a:t>
            </a:r>
          </a:p>
          <a:p>
            <a:pPr lvl="1"/>
            <a:r>
              <a:rPr lang="en-US" dirty="0" smtClean="0"/>
              <a:t>Too </a:t>
            </a:r>
            <a:r>
              <a:rPr lang="en-US" dirty="0"/>
              <a:t>little water</a:t>
            </a:r>
          </a:p>
          <a:p>
            <a:pPr lvl="1"/>
            <a:r>
              <a:rPr lang="en-US" dirty="0" smtClean="0"/>
              <a:t>Poor </a:t>
            </a:r>
            <a:r>
              <a:rPr lang="en-US" dirty="0"/>
              <a:t>water quality (e.g., temperature, TDS, metals)</a:t>
            </a:r>
          </a:p>
          <a:p>
            <a:r>
              <a:rPr lang="en-US" dirty="0"/>
              <a:t>Regulatory</a:t>
            </a:r>
          </a:p>
          <a:p>
            <a:pPr lvl="1"/>
            <a:r>
              <a:rPr lang="en-US" dirty="0" smtClean="0"/>
              <a:t>Water </a:t>
            </a:r>
            <a:r>
              <a:rPr lang="en-US" dirty="0"/>
              <a:t>withdrawal permits denied</a:t>
            </a:r>
          </a:p>
          <a:p>
            <a:pPr lvl="1"/>
            <a:r>
              <a:rPr lang="en-US" dirty="0" smtClean="0"/>
              <a:t>CWA </a:t>
            </a:r>
            <a:r>
              <a:rPr lang="en-US" dirty="0"/>
              <a:t>316(a) / 316(b), TMDLs, NPDES permit compliance, </a:t>
            </a:r>
            <a:r>
              <a:rPr lang="en-US" dirty="0" smtClean="0"/>
              <a:t>endangered species</a:t>
            </a:r>
            <a:r>
              <a:rPr lang="en-US" dirty="0"/>
              <a:t>, effluent guidelines</a:t>
            </a:r>
          </a:p>
          <a:p>
            <a:r>
              <a:rPr lang="en-US" dirty="0"/>
              <a:t>Reputational</a:t>
            </a:r>
          </a:p>
          <a:p>
            <a:pPr lvl="1"/>
            <a:r>
              <a:rPr lang="en-US" dirty="0" smtClean="0"/>
              <a:t>Labeled </a:t>
            </a:r>
            <a:r>
              <a:rPr lang="en-US" dirty="0"/>
              <a:t>as “biggest water hog” compared other sectors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pressure / lawsuits (new power plants, conversion of cooling tech.)</a:t>
            </a:r>
          </a:p>
          <a:p>
            <a:r>
              <a:rPr lang="en-US" dirty="0"/>
              <a:t>Financial</a:t>
            </a:r>
          </a:p>
          <a:p>
            <a:pPr lvl="1"/>
            <a:r>
              <a:rPr lang="en-US" dirty="0" smtClean="0"/>
              <a:t>Curtailment </a:t>
            </a:r>
            <a:r>
              <a:rPr lang="en-US" dirty="0"/>
              <a:t>/ shut down under limited water resources</a:t>
            </a:r>
          </a:p>
          <a:p>
            <a:pPr lvl="1"/>
            <a:r>
              <a:rPr lang="en-US" dirty="0" smtClean="0"/>
              <a:t>Water </a:t>
            </a:r>
            <a:r>
              <a:rPr lang="en-US" dirty="0"/>
              <a:t>efficient technologies are expensive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</a:t>
            </a:r>
            <a:r>
              <a:rPr lang="en-US" dirty="0" smtClean="0"/>
              <a:t> © </a:t>
            </a:r>
            <a:r>
              <a:rPr lang="en-US" sz="2600" dirty="0"/>
              <a:t>2012 Electric Power Research Institute, Inc. All rights reserved. </a:t>
            </a:r>
          </a:p>
          <a:p>
            <a:pPr marL="0" indent="0">
              <a:buNone/>
            </a:pPr>
            <a:r>
              <a:rPr lang="en-US" sz="2600" dirty="0" smtClean="0"/>
              <a:t>Source</a:t>
            </a:r>
            <a:r>
              <a:rPr lang="en-US" sz="2600" dirty="0"/>
              <a:t>: Pacific Institute, 2009 (Water Scarcity and Climate Change); World Business Council, 2009 (Why Water is Everyone’s Business)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7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Water Research </a:t>
            </a:r>
            <a:r>
              <a:rPr lang="en-US" sz="2800" b="1" dirty="0" smtClean="0"/>
              <a:t>Center</a:t>
            </a:r>
            <a:endParaRPr lang="en-US" sz="2800" b="1" dirty="0"/>
          </a:p>
          <a:p>
            <a:pPr algn="ctr"/>
            <a:r>
              <a:rPr lang="en-US" sz="2800" dirty="0"/>
              <a:t>An Industry Resource for Power Plant Water</a:t>
            </a:r>
          </a:p>
          <a:p>
            <a:pPr algn="ctr"/>
            <a:r>
              <a:rPr lang="en-US" sz="2800" dirty="0"/>
              <a:t>Management Technology </a:t>
            </a:r>
            <a:r>
              <a:rPr lang="en-US" sz="2800" dirty="0" smtClean="0"/>
              <a:t>R&amp;D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60960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© 2012 Electric Power Research Institute, Inc. 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044297" y="1813850"/>
            <a:ext cx="4724400" cy="3048000"/>
            <a:chOff x="4038600" y="2014537"/>
            <a:chExt cx="6096000" cy="4005263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014537"/>
              <a:ext cx="6096000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971800"/>
              <a:ext cx="609600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800600"/>
              <a:ext cx="60960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2819400" cy="199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90600" y="1813850"/>
            <a:ext cx="2133600" cy="2582329"/>
            <a:chOff x="9220200" y="1760800"/>
            <a:chExt cx="2209800" cy="3717129"/>
          </a:xfrm>
        </p:grpSpPr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200" y="1760800"/>
              <a:ext cx="22098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0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200" y="2599000"/>
              <a:ext cx="2209800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200" y="3992029"/>
              <a:ext cx="2209800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044298" y="4876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Plant Bowen, Cartersville, 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Politics of Water</a:t>
            </a:r>
            <a:br>
              <a:rPr lang="en-US" dirty="0" smtClean="0"/>
            </a:br>
            <a:r>
              <a:rPr lang="en-US" dirty="0" smtClean="0"/>
              <a:t>Some 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Understand the </a:t>
            </a:r>
            <a:r>
              <a:rPr lang="en-US" b="1" u="sng" dirty="0" smtClean="0"/>
              <a:t>facts</a:t>
            </a:r>
          </a:p>
          <a:p>
            <a:r>
              <a:rPr lang="en-US" dirty="0" smtClean="0"/>
              <a:t>What are the critical factors? (ex., environmental, public, economic, etc.)</a:t>
            </a:r>
          </a:p>
          <a:p>
            <a:r>
              <a:rPr lang="en-US" dirty="0" smtClean="0"/>
              <a:t>Understand the dynamics</a:t>
            </a:r>
          </a:p>
          <a:p>
            <a:pPr lvl="1"/>
            <a:r>
              <a:rPr lang="en-US" dirty="0" smtClean="0"/>
              <a:t>What is said, who said it, and why?</a:t>
            </a:r>
          </a:p>
          <a:p>
            <a:pPr lvl="1"/>
            <a:r>
              <a:rPr lang="en-US" dirty="0" smtClean="0"/>
              <a:t>What is unsaid, who should have said something but didn’t, and why?</a:t>
            </a:r>
          </a:p>
          <a:p>
            <a:pPr lvl="1"/>
            <a:r>
              <a:rPr lang="en-US" dirty="0" smtClean="0"/>
              <a:t>What is at stake, and to whom?</a:t>
            </a:r>
          </a:p>
          <a:p>
            <a:pPr lvl="1"/>
            <a:r>
              <a:rPr lang="en-US" dirty="0"/>
              <a:t>Who are the major “</a:t>
            </a:r>
            <a:r>
              <a:rPr lang="en-US" dirty="0" smtClean="0"/>
              <a:t>players?”</a:t>
            </a:r>
            <a:endParaRPr lang="en-US" dirty="0"/>
          </a:p>
          <a:p>
            <a:pPr lvl="1"/>
            <a:r>
              <a:rPr lang="en-US" dirty="0" smtClean="0"/>
              <a:t>Follow the money</a:t>
            </a:r>
          </a:p>
          <a:p>
            <a:pPr lvl="1"/>
            <a:r>
              <a:rPr lang="en-US" dirty="0" smtClean="0"/>
              <a:t>Who are the ultimate decision-makers?</a:t>
            </a:r>
          </a:p>
          <a:p>
            <a:r>
              <a:rPr lang="en-US" dirty="0" smtClean="0"/>
              <a:t>The solution should balance critical factors</a:t>
            </a:r>
          </a:p>
        </p:txBody>
      </p:sp>
    </p:spTree>
    <p:extLst>
      <p:ext uri="{BB962C8B-B14F-4D97-AF65-F5344CB8AC3E}">
        <p14:creationId xmlns:p14="http://schemas.microsoft.com/office/powerpoint/2010/main" val="71770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990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>
                <a:solidFill>
                  <a:srgbClr val="FFC000"/>
                </a:solidFill>
              </a:rPr>
              <a:t>GO JACKETS!</a:t>
            </a:r>
            <a:endParaRPr lang="en-US" sz="9600" b="1" i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81" y="2560260"/>
            <a:ext cx="3195637" cy="31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5333599"/>
            <a:ext cx="30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9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dirty="0"/>
              <a:t>"Whiskey is for drinking; water is for fighting </a:t>
            </a:r>
            <a:r>
              <a:rPr lang="en-US" dirty="0" smtClean="0"/>
              <a:t>over.”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i="1" dirty="0" smtClean="0"/>
              <a:t>Attributed </a:t>
            </a:r>
            <a:r>
              <a:rPr lang="en-US" sz="3200" i="1" dirty="0"/>
              <a:t>to Mark </a:t>
            </a:r>
            <a:r>
              <a:rPr lang="en-US" sz="3200" i="1" dirty="0" smtClean="0"/>
              <a:t>Twain, but not authenticated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41020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http://www.twainquotes.com/Water.html</a:t>
            </a:r>
          </a:p>
        </p:txBody>
      </p:sp>
    </p:spTree>
    <p:extLst>
      <p:ext uri="{BB962C8B-B14F-4D97-AF65-F5344CB8AC3E}">
        <p14:creationId xmlns:p14="http://schemas.microsoft.com/office/powerpoint/2010/main" val="52722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Allocation</a:t>
            </a:r>
          </a:p>
          <a:p>
            <a:r>
              <a:rPr lang="en-US" dirty="0" smtClean="0"/>
              <a:t>Conservation &amp; Efficiency</a:t>
            </a:r>
          </a:p>
          <a:p>
            <a:r>
              <a:rPr lang="en-US" dirty="0" smtClean="0"/>
              <a:t>Economic Development</a:t>
            </a:r>
          </a:p>
          <a:p>
            <a:r>
              <a:rPr lang="en-US" dirty="0" smtClean="0"/>
              <a:t>Environmental (assimilative capacity, endangered species, minimum flows, fisheries, erosion &amp; sedimentation control, etc.)</a:t>
            </a:r>
          </a:p>
          <a:p>
            <a:r>
              <a:rPr lang="en-US" dirty="0" smtClean="0"/>
              <a:t>Growth</a:t>
            </a:r>
          </a:p>
          <a:p>
            <a:r>
              <a:rPr lang="en-US" dirty="0" smtClean="0"/>
              <a:t>Jurisdiction (federal, regional, state, and local)</a:t>
            </a:r>
          </a:p>
          <a:p>
            <a:r>
              <a:rPr lang="en-US" dirty="0" smtClean="0"/>
              <a:t>Interstate Commerce</a:t>
            </a:r>
          </a:p>
          <a:p>
            <a:r>
              <a:rPr lang="en-US" dirty="0" smtClean="0"/>
              <a:t>Permitting</a:t>
            </a:r>
          </a:p>
          <a:p>
            <a:r>
              <a:rPr lang="en-US" dirty="0" smtClean="0"/>
              <a:t>Riparian Rights</a:t>
            </a:r>
          </a:p>
          <a:p>
            <a:r>
              <a:rPr lang="en-US" dirty="0" smtClean="0"/>
              <a:t>State’s Rights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Wastewater (point source and non-point source discharges)</a:t>
            </a:r>
          </a:p>
          <a:p>
            <a:r>
              <a:rPr lang="en-US" dirty="0" smtClean="0"/>
              <a:t>Water and Sewer Rates</a:t>
            </a:r>
            <a:endParaRPr lang="en-US" dirty="0"/>
          </a:p>
          <a:p>
            <a:r>
              <a:rPr lang="en-US" dirty="0"/>
              <a:t>Water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Water Quantity</a:t>
            </a:r>
            <a:endParaRPr lang="en-US" dirty="0"/>
          </a:p>
          <a:p>
            <a:r>
              <a:rPr lang="en-US" dirty="0"/>
              <a:t>Water Supply</a:t>
            </a:r>
          </a:p>
          <a:p>
            <a:r>
              <a:rPr lang="en-US" dirty="0"/>
              <a:t>Water Use</a:t>
            </a:r>
          </a:p>
          <a:p>
            <a:pPr lvl="1"/>
            <a:r>
              <a:rPr lang="en-US" dirty="0"/>
              <a:t>Agriculture</a:t>
            </a:r>
          </a:p>
          <a:p>
            <a:pPr lvl="1"/>
            <a:r>
              <a:rPr lang="en-US" dirty="0"/>
              <a:t>Industry</a:t>
            </a:r>
          </a:p>
          <a:p>
            <a:pPr lvl="1"/>
            <a:r>
              <a:rPr lang="en-US" dirty="0"/>
              <a:t>Navigation</a:t>
            </a:r>
          </a:p>
          <a:p>
            <a:pPr lvl="1"/>
            <a:r>
              <a:rPr lang="en-US" dirty="0"/>
              <a:t>Power Production</a:t>
            </a:r>
          </a:p>
          <a:p>
            <a:pPr lvl="1"/>
            <a:r>
              <a:rPr lang="en-US" dirty="0"/>
              <a:t>Public</a:t>
            </a:r>
          </a:p>
          <a:p>
            <a:pPr lvl="1"/>
            <a:r>
              <a:rPr lang="en-US" dirty="0"/>
              <a:t>Recreation</a:t>
            </a:r>
          </a:p>
          <a:p>
            <a:pPr lvl="1"/>
            <a:r>
              <a:rPr lang="en-US" dirty="0"/>
              <a:t>Waste Assimilation</a:t>
            </a:r>
          </a:p>
          <a:p>
            <a:pPr lvl="1"/>
            <a:r>
              <a:rPr lang="en-US" dirty="0"/>
              <a:t>Wildlife Habitat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6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Water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tlantaregional.com/Image%20Library/Environment/ep_metro_water_sources_pie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6197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48640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http://www.atlantaregional.com/environment/tri-state-water-wars</a:t>
            </a:r>
          </a:p>
        </p:txBody>
      </p:sp>
    </p:spTree>
    <p:extLst>
      <p:ext uri="{BB962C8B-B14F-4D97-AF65-F5344CB8AC3E}">
        <p14:creationId xmlns:p14="http://schemas.microsoft.com/office/powerpoint/2010/main" val="137525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CT ba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7815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381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Tri-State Water Wars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6324600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http://www.atlantaregional.com/environment/tri-state-water-wars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65675" y="5391834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Chattahoochee, Coosa, Flint, and </a:t>
            </a:r>
            <a:r>
              <a:rPr lang="en-US" dirty="0" smtClean="0"/>
              <a:t>Tallapoosa </a:t>
            </a:r>
            <a:r>
              <a:rPr lang="en-US" dirty="0"/>
              <a:t>rivers account for </a:t>
            </a:r>
            <a:r>
              <a:rPr lang="en-US" dirty="0" smtClean="0"/>
              <a:t>~92 percent  </a:t>
            </a:r>
            <a:r>
              <a:rPr lang="en-US" dirty="0"/>
              <a:t>of Metro Water </a:t>
            </a:r>
            <a:r>
              <a:rPr lang="en-US" dirty="0" smtClean="0"/>
              <a:t>District’s </a:t>
            </a:r>
            <a:r>
              <a:rPr lang="en-US" dirty="0"/>
              <a:t>source of </a:t>
            </a:r>
            <a:r>
              <a:rPr lang="en-US" dirty="0" smtClean="0"/>
              <a:t>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8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Tri-State Water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3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“Each </a:t>
            </a:r>
            <a:r>
              <a:rPr lang="en-US" dirty="0"/>
              <a:t>state has its own concerns about the proper allocation of water</a:t>
            </a:r>
            <a:r>
              <a:rPr lang="en-US" dirty="0" smtClean="0"/>
              <a:t>:”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“Georgia </a:t>
            </a:r>
            <a:r>
              <a:rPr lang="en-US" b="1" dirty="0"/>
              <a:t> </a:t>
            </a:r>
            <a:r>
              <a:rPr lang="en-US" dirty="0"/>
              <a:t>As the upstream user, Georgia wants to have enough water to continue growing, particularly in booming metro Atlanta.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Alabama</a:t>
            </a:r>
            <a:r>
              <a:rPr lang="en-US" dirty="0"/>
              <a:t>  A downstream user, Alabama is concerned that Atlanta’s ever-increasing thirst for water will severely limit its own use of water for power generation, fisheries and other uses.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Florida</a:t>
            </a:r>
            <a:r>
              <a:rPr lang="en-US" dirty="0"/>
              <a:t>  Another downstream user, Florida wants enough freshwater to reach the Apalachicola Bay to sustain its multi-million dollar shellfish industry</a:t>
            </a:r>
            <a:r>
              <a:rPr lang="en-US" dirty="0" smtClean="0"/>
              <a:t>.”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From the Southern Environmental Law Center, www.southernenvironment.org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10200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See </a:t>
            </a:r>
            <a:r>
              <a:rPr lang="en-US" sz="1400" dirty="0"/>
              <a:t>also:  http://www.atlantaregional.com/environment/tri-state-water-wars;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www.chattahoochee.org/tri-state-issues.php</a:t>
            </a:r>
            <a:r>
              <a:rPr lang="en-US" sz="1400" dirty="0"/>
              <a:t>; http://www.ca11.uscourts.gov/opinions/ops/200914657.pdf</a:t>
            </a:r>
          </a:p>
        </p:txBody>
      </p:sp>
    </p:spTree>
    <p:extLst>
      <p:ext uri="{BB962C8B-B14F-4D97-AF65-F5344CB8AC3E}">
        <p14:creationId xmlns:p14="http://schemas.microsoft.com/office/powerpoint/2010/main" val="67321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Water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2004 Comprehensive </a:t>
            </a:r>
            <a:r>
              <a:rPr lang="en-US" sz="2400" dirty="0" smtClean="0"/>
              <a:t>Statewide Water </a:t>
            </a:r>
            <a:r>
              <a:rPr lang="en-US" sz="2400" dirty="0"/>
              <a:t>Management Planning </a:t>
            </a:r>
            <a:r>
              <a:rPr lang="en-US" sz="2400" dirty="0" smtClean="0"/>
              <a:t>Act - </a:t>
            </a:r>
            <a:r>
              <a:rPr lang="en-US" sz="2400" dirty="0"/>
              <a:t>“Georgia manages water </a:t>
            </a:r>
            <a:r>
              <a:rPr lang="en-US" sz="2400" dirty="0" smtClean="0"/>
              <a:t>resources in </a:t>
            </a:r>
            <a:r>
              <a:rPr lang="en-US" sz="2400" dirty="0"/>
              <a:t>a sustainable </a:t>
            </a:r>
            <a:r>
              <a:rPr lang="en-US" sz="2400" dirty="0" smtClean="0"/>
              <a:t>manner </a:t>
            </a:r>
            <a:r>
              <a:rPr lang="en-US" sz="2400" dirty="0"/>
              <a:t>to </a:t>
            </a:r>
            <a:r>
              <a:rPr lang="en-US" sz="2400" dirty="0" smtClean="0"/>
              <a:t>support the </a:t>
            </a:r>
            <a:r>
              <a:rPr lang="en-US" sz="2400" dirty="0"/>
              <a:t>state’s economy, to </a:t>
            </a:r>
            <a:r>
              <a:rPr lang="en-US" sz="2400" dirty="0" smtClean="0"/>
              <a:t>protect public </a:t>
            </a:r>
            <a:r>
              <a:rPr lang="en-US" sz="2400" dirty="0"/>
              <a:t>health and natural systems, and </a:t>
            </a:r>
            <a:r>
              <a:rPr lang="en-US" sz="2400" dirty="0" smtClean="0"/>
              <a:t>to enhance </a:t>
            </a:r>
            <a:r>
              <a:rPr lang="en-US" sz="2400" dirty="0"/>
              <a:t>the quality of life for all citizens.”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Statewide Water Plan</a:t>
            </a:r>
            <a:r>
              <a:rPr lang="en-US" sz="2400" dirty="0"/>
              <a:t> </a:t>
            </a:r>
            <a:r>
              <a:rPr lang="en-US" sz="2400" dirty="0" smtClean="0"/>
              <a:t>adopted </a:t>
            </a:r>
            <a:r>
              <a:rPr lang="en-US" sz="2400" dirty="0"/>
              <a:t>by the General Assembly in January </a:t>
            </a:r>
            <a:r>
              <a:rPr lang="en-US" sz="2400" dirty="0" smtClean="0"/>
              <a:t>2008 – “The </a:t>
            </a:r>
            <a:r>
              <a:rPr lang="en-US" sz="2400" dirty="0"/>
              <a:t>Comprehensive Statewide </a:t>
            </a:r>
            <a:r>
              <a:rPr lang="en-US" sz="2400" dirty="0" smtClean="0"/>
              <a:t>Water Management </a:t>
            </a:r>
            <a:r>
              <a:rPr lang="en-US" sz="2400" dirty="0"/>
              <a:t>Plan provides a framework to measure </a:t>
            </a:r>
            <a:r>
              <a:rPr lang="en-US" sz="2400" dirty="0" smtClean="0"/>
              <a:t>water resources</a:t>
            </a:r>
            <a:r>
              <a:rPr lang="en-US" sz="2400" dirty="0"/>
              <a:t>, to forecast how much water supply and </a:t>
            </a:r>
            <a:r>
              <a:rPr lang="en-US" sz="2400" dirty="0" smtClean="0"/>
              <a:t>assimilative capacity </a:t>
            </a:r>
            <a:r>
              <a:rPr lang="en-US" sz="2400" dirty="0"/>
              <a:t>will be needed to support future growth, and to </a:t>
            </a:r>
            <a:r>
              <a:rPr lang="en-US" sz="2400" dirty="0" smtClean="0"/>
              <a:t>identify regional </a:t>
            </a:r>
            <a:r>
              <a:rPr lang="en-US" sz="2400" dirty="0"/>
              <a:t>solutions to water needs</a:t>
            </a:r>
            <a:r>
              <a:rPr lang="en-US" sz="2400" dirty="0" smtClean="0"/>
              <a:t>.  This </a:t>
            </a:r>
            <a:r>
              <a:rPr lang="en-US" sz="2400" dirty="0"/>
              <a:t>plan will help guide the stewardship of Georgia’s </a:t>
            </a:r>
            <a:r>
              <a:rPr lang="en-US" sz="2400" dirty="0" smtClean="0"/>
              <a:t>precious water </a:t>
            </a:r>
            <a:r>
              <a:rPr lang="en-US" sz="2400" dirty="0"/>
              <a:t>resources to ensure that those resources continue </a:t>
            </a:r>
            <a:r>
              <a:rPr lang="en-US" sz="2400" dirty="0" smtClean="0"/>
              <a:t>to support </a:t>
            </a:r>
            <a:r>
              <a:rPr lang="en-US" sz="2400" dirty="0"/>
              <a:t>growth and prosperity statewide while </a:t>
            </a:r>
            <a:r>
              <a:rPr lang="en-US" sz="2400" dirty="0" smtClean="0"/>
              <a:t>maintaining healthy </a:t>
            </a:r>
            <a:r>
              <a:rPr lang="en-US" sz="2400" dirty="0"/>
              <a:t>natural </a:t>
            </a:r>
            <a:r>
              <a:rPr lang="en-US" sz="2400" dirty="0" smtClean="0"/>
              <a:t>systems.</a:t>
            </a:r>
            <a:endParaRPr lang="en-US" sz="2400" dirty="0"/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marL="0" indent="0" algn="ctr">
              <a:buNone/>
            </a:pPr>
            <a:r>
              <a:rPr lang="en-US" sz="1600" dirty="0"/>
              <a:t>http://</a:t>
            </a:r>
            <a:r>
              <a:rPr lang="en-US" sz="1600" dirty="0" smtClean="0"/>
              <a:t>www.georgiawaterplanning.org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183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1114</Words>
  <Application>Microsoft Macintosh PowerPoint</Application>
  <PresentationFormat>On-screen Show (4:3)</PresentationFormat>
  <Paragraphs>123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 Perspective on The Politics of Water</vt:lpstr>
      <vt:lpstr>Politics</vt:lpstr>
      <vt:lpstr>"Whiskey is for drinking; water is for fighting over.”  Attributed to Mark Twain, but not authenticated</vt:lpstr>
      <vt:lpstr>Politics of Water</vt:lpstr>
      <vt:lpstr>Water Supply</vt:lpstr>
      <vt:lpstr>PowerPoint Presentation</vt:lpstr>
      <vt:lpstr>PowerPoint Presentation</vt:lpstr>
      <vt:lpstr>Summary of Tri-State Water Issues</vt:lpstr>
      <vt:lpstr>Statewide Water Planning</vt:lpstr>
      <vt:lpstr>Importance of timing!</vt:lpstr>
      <vt:lpstr>PowerPoint Presentation</vt:lpstr>
      <vt:lpstr>PowerPoint Presentation</vt:lpstr>
      <vt:lpstr>Water Use</vt:lpstr>
      <vt:lpstr>PowerPoint Presentation</vt:lpstr>
      <vt:lpstr>Understanding the Dynamics Agriculture Example</vt:lpstr>
      <vt:lpstr>Understanding the Dynamics Electric Utility Example</vt:lpstr>
      <vt:lpstr>Hydroelectric Power</vt:lpstr>
      <vt:lpstr>PowerPoint Presentation</vt:lpstr>
      <vt:lpstr>PowerPoint Presentation</vt:lpstr>
      <vt:lpstr>PowerPoint Presentation</vt:lpstr>
      <vt:lpstr>Water Risk Areas for Electric Power Generators 1 </vt:lpstr>
      <vt:lpstr>PowerPoint Presentation</vt:lpstr>
      <vt:lpstr>The Politics of Water Some Key Takeaways</vt:lpstr>
      <vt:lpstr>PowerPoint Presentation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Huling, Charles Harris</dc:creator>
  <cp:lastModifiedBy>User</cp:lastModifiedBy>
  <cp:revision>53</cp:revision>
  <cp:lastPrinted>2013-01-31T19:52:07Z</cp:lastPrinted>
  <dcterms:created xsi:type="dcterms:W3CDTF">2013-01-18T19:42:05Z</dcterms:created>
  <dcterms:modified xsi:type="dcterms:W3CDTF">2013-02-06T19:39:15Z</dcterms:modified>
</cp:coreProperties>
</file>